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8" r:id="rId3"/>
    <p:sldId id="274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A"/>
    <a:srgbClr val="F4F2E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8/22/2023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8/22/2023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pPr/>
              <a:t>8/22/2023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kVert">
          <a:fgClr>
            <a:srgbClr val="F6F5E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967" y="685641"/>
            <a:ext cx="4104982" cy="433673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3800" dirty="0" smtClean="0"/>
              <a:t>Big Data</a:t>
            </a:r>
            <a:endParaRPr lang="en-US" sz="1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"/>
            <a:ext cx="7291448" cy="6857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Who’s Generating Big </a:t>
            </a:r>
            <a:r>
              <a:rPr lang="en-US" sz="4000" dirty="0" smtClean="0"/>
              <a:t>Data ?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576" y="1828456"/>
            <a:ext cx="2389164" cy="2389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79" y="3869950"/>
            <a:ext cx="231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 smtClean="0">
                <a:solidFill>
                  <a:srgbClr val="800000"/>
                </a:solidFill>
                <a:latin typeface="Calisto MT"/>
              </a:rPr>
              <a:t>Social media and networks</a:t>
            </a:r>
          </a:p>
          <a:p>
            <a:pPr algn="ctr" defTabSz="457200"/>
            <a:r>
              <a:rPr lang="en-US" sz="2000" dirty="0" smtClean="0">
                <a:solidFill>
                  <a:srgbClr val="000000"/>
                </a:solidFill>
                <a:latin typeface="Calisto MT"/>
              </a:rPr>
              <a:t>(all of us are generating data)</a:t>
            </a:r>
            <a:endParaRPr lang="en-US" sz="2000" dirty="0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5430" y="1941117"/>
            <a:ext cx="2603900" cy="1924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6303" y="3897421"/>
            <a:ext cx="3306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 smtClean="0">
                <a:solidFill>
                  <a:srgbClr val="800000"/>
                </a:solidFill>
                <a:latin typeface="Calisto MT"/>
              </a:rPr>
              <a:t>Scientific instruments</a:t>
            </a:r>
          </a:p>
          <a:p>
            <a:pPr algn="ctr" defTabSz="457200"/>
            <a:r>
              <a:rPr lang="en-US" sz="2000" dirty="0" smtClean="0">
                <a:solidFill>
                  <a:srgbClr val="000000"/>
                </a:solidFill>
                <a:latin typeface="Calisto MT"/>
              </a:rPr>
              <a:t>(collecting all sorts of data) </a:t>
            </a:r>
            <a:endParaRPr lang="en-US" sz="2000" dirty="0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9039" y="3928199"/>
            <a:ext cx="229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 smtClean="0">
                <a:solidFill>
                  <a:srgbClr val="800000"/>
                </a:solidFill>
                <a:latin typeface="Calisto MT"/>
              </a:rPr>
              <a:t>Mobile devices </a:t>
            </a:r>
          </a:p>
          <a:p>
            <a:pPr algn="ctr" defTabSz="457200"/>
            <a:r>
              <a:rPr lang="en-US" sz="2000" dirty="0" smtClean="0">
                <a:solidFill>
                  <a:srgbClr val="000000"/>
                </a:solidFill>
                <a:latin typeface="Calisto MT"/>
              </a:rPr>
              <a:t>(tracking all objects all the time)</a:t>
            </a:r>
            <a:endParaRPr lang="en-US" sz="2000" dirty="0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23" y="2351210"/>
            <a:ext cx="2457921" cy="16526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94198" y="4132556"/>
            <a:ext cx="2506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 smtClean="0">
                <a:solidFill>
                  <a:srgbClr val="800000"/>
                </a:solidFill>
                <a:latin typeface="Calisto MT"/>
              </a:rPr>
              <a:t>Sensor technology and networks</a:t>
            </a:r>
          </a:p>
          <a:p>
            <a:pPr algn="ctr" defTabSz="457200"/>
            <a:r>
              <a:rPr lang="en-US" sz="2000" dirty="0" smtClean="0">
                <a:solidFill>
                  <a:srgbClr val="000000"/>
                </a:solidFill>
                <a:latin typeface="Calisto MT"/>
              </a:rPr>
              <a:t>(measuring all kinds of data) </a:t>
            </a:r>
            <a:endParaRPr lang="en-US" sz="2000" dirty="0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198" y="1917854"/>
            <a:ext cx="2190750" cy="20859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7640" y="5334777"/>
            <a:ext cx="113332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progress and innovation is no longer hindered by the ability to collect </a:t>
            </a:r>
            <a:r>
              <a:rPr lang="en-US" sz="2000" dirty="0" smtClean="0">
                <a:solidFill>
                  <a:schemeClr val="tx2"/>
                </a:solidFill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But, by the ability to manage, analyze, summarize, visualize, and discover knowledge from the collected data in a timely manner and in a scalable fashion</a:t>
            </a:r>
          </a:p>
        </p:txBody>
      </p:sp>
    </p:spTree>
    <p:extLst>
      <p:ext uri="{BB962C8B-B14F-4D97-AF65-F5344CB8AC3E}">
        <p14:creationId xmlns="" xmlns:p14="http://schemas.microsoft.com/office/powerpoint/2010/main" val="26175361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Model Has Changed…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3986213"/>
          </a:xfrm>
        </p:spPr>
        <p:txBody>
          <a:bodyPr/>
          <a:lstStyle/>
          <a:p>
            <a:r>
              <a:rPr lang="en-US" dirty="0"/>
              <a:t>The Model of Generating/Consuming Data has Changed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2330788"/>
            <a:ext cx="852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Old Model: </a:t>
            </a:r>
            <a:r>
              <a:rPr lang="en-US" sz="2000" b="1" dirty="0" smtClean="0"/>
              <a:t>Few companies are generating data, all others are consuming data 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2730898"/>
            <a:ext cx="1886839" cy="1671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99" y="2730898"/>
            <a:ext cx="2237514" cy="16695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3707" y="4562859"/>
            <a:ext cx="9116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New Model: </a:t>
            </a:r>
            <a:r>
              <a:rPr lang="en-US" sz="2000" b="1" dirty="0"/>
              <a:t>all of us are generating data, and all of us are consuming data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07" y="4907361"/>
            <a:ext cx="2857500" cy="180975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31813" y="3370997"/>
            <a:ext cx="1119363" cy="3401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45805" y="5587318"/>
            <a:ext cx="1673359" cy="29211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69" y="2659745"/>
            <a:ext cx="3753068" cy="1903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24" y="4813997"/>
            <a:ext cx="3753068" cy="19031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7075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What’s driving Big </a:t>
            </a:r>
            <a:r>
              <a:rPr lang="en-US" sz="4000" dirty="0" smtClean="0"/>
              <a:t>Data ?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92" y="1991949"/>
            <a:ext cx="6298610" cy="470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07990" y="5145207"/>
            <a:ext cx="7728583" cy="1407132"/>
            <a:chOff x="2206987" y="4191949"/>
            <a:chExt cx="6692952" cy="1200329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4B5A60">
                  <a:shade val="90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Ad-hoc querying and reporting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Data mining techniques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Structured data, typical sources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Small to mid-size datasets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07989" y="2596101"/>
            <a:ext cx="7728583" cy="1477328"/>
            <a:chOff x="2034655" y="1960356"/>
            <a:chExt cx="6530418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Optimizations and predictive analytics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Complex statistical analysis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All types of data, and many sources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Very large datasets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/>
                </a:rPr>
                <a:t>- More of a real-time 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noFill/>
            <a:ln w="31750" cap="flat" cmpd="sng" algn="ctr">
              <a:solidFill>
                <a:srgbClr val="4B5A60">
                  <a:shade val="90000"/>
                </a:srgb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="" xmlns:p14="http://schemas.microsoft.com/office/powerpoint/2010/main" val="2080463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Value of Big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4233536" cy="4291938"/>
          </a:xfrm>
        </p:spPr>
        <p:txBody>
          <a:bodyPr>
            <a:normAutofit/>
          </a:bodyPr>
          <a:lstStyle/>
          <a:p>
            <a:r>
              <a:rPr lang="en-US" dirty="0"/>
              <a:t>Big data is more real-time in nature than traditional DW applications</a:t>
            </a:r>
          </a:p>
          <a:p>
            <a:r>
              <a:rPr lang="en-US" dirty="0"/>
              <a:t>Traditional DW architectures (e.g. </a:t>
            </a:r>
            <a:r>
              <a:rPr lang="en-US" dirty="0" err="1"/>
              <a:t>Exadata</a:t>
            </a:r>
            <a:r>
              <a:rPr lang="en-US" dirty="0"/>
              <a:t>, Teradata) are not well-suited for big data apps</a:t>
            </a:r>
          </a:p>
          <a:p>
            <a:r>
              <a:rPr lang="en-US" dirty="0"/>
              <a:t>Shared nothing, massively parallel processing, scale out architectures are well-suited for big data apps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96" y="2046562"/>
            <a:ext cx="6264684" cy="45803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47630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in Handling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59" y="4981433"/>
            <a:ext cx="10211255" cy="173326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Bottleneck is in technology</a:t>
            </a:r>
          </a:p>
          <a:p>
            <a:pPr lvl="1"/>
            <a:r>
              <a:rPr lang="en-US" sz="2400" dirty="0"/>
              <a:t>New architecture, algorithms, techniques are needed</a:t>
            </a:r>
          </a:p>
          <a:p>
            <a:r>
              <a:rPr lang="en-US" b="1" dirty="0">
                <a:solidFill>
                  <a:srgbClr val="0070C0"/>
                </a:solidFill>
              </a:rPr>
              <a:t>Also in technical skills</a:t>
            </a:r>
          </a:p>
          <a:p>
            <a:pPr lvl="1"/>
            <a:r>
              <a:rPr lang="en-US" sz="2400" dirty="0"/>
              <a:t>Experts in using the new technology and dealing with big data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97" y="1979021"/>
            <a:ext cx="8789158" cy="28518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06850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7163"/>
            <a:ext cx="12192000" cy="6700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5063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304"/>
            <a:ext cx="12157925" cy="64909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0578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Big Data Definition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3200" dirty="0"/>
              <a:t>“</a:t>
            </a:r>
            <a:r>
              <a:rPr lang="en-US" sz="3200" b="1" i="1" dirty="0">
                <a:solidFill>
                  <a:srgbClr val="800000"/>
                </a:solidFill>
              </a:rPr>
              <a:t>Big Data</a:t>
            </a:r>
            <a:r>
              <a:rPr lang="en-US" sz="3200" dirty="0"/>
              <a:t>” is data whose scale, diversity, and complexity require new architecture, techniques, algorithms, and analytics to manage it and extract value and hidden knowledge from it…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Characteristics of Big Data: </a:t>
            </a:r>
            <a:r>
              <a:rPr lang="en-US" sz="4000" dirty="0" smtClean="0"/>
              <a:t> 1-Scale </a:t>
            </a:r>
            <a:r>
              <a:rPr lang="en-US" sz="4000" dirty="0"/>
              <a:t>(Volume)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104" y="2019869"/>
            <a:ext cx="5445457" cy="1364776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Data Volume</a:t>
            </a:r>
          </a:p>
          <a:p>
            <a:pPr lvl="1"/>
            <a:r>
              <a:rPr lang="en-US" sz="2400" dirty="0"/>
              <a:t>44x increase from 2009 2020</a:t>
            </a:r>
          </a:p>
          <a:p>
            <a:pPr lvl="1"/>
            <a:r>
              <a:rPr lang="en-US" sz="2400" dirty="0"/>
              <a:t>From 0.8 </a:t>
            </a:r>
            <a:r>
              <a:rPr lang="en-US" sz="2400" dirty="0" err="1"/>
              <a:t>zettabytes</a:t>
            </a:r>
            <a:r>
              <a:rPr lang="en-US" sz="2400" dirty="0"/>
              <a:t> to 35zb</a:t>
            </a:r>
          </a:p>
          <a:p>
            <a:r>
              <a:rPr lang="en-US" sz="2400" dirty="0"/>
              <a:t>Data volume is increasing exponentially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5" y="4073858"/>
            <a:ext cx="8207312" cy="263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6" y="3392990"/>
            <a:ext cx="7195808" cy="680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578" y="3713714"/>
            <a:ext cx="3312796" cy="2113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578" y="1934544"/>
            <a:ext cx="3373376" cy="1779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588474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70061" cy="1362113"/>
          </a:xfrm>
        </p:spPr>
        <p:txBody>
          <a:bodyPr>
            <a:normAutofit/>
          </a:bodyPr>
          <a:lstStyle/>
          <a:p>
            <a:r>
              <a:rPr lang="en-US" sz="4000" dirty="0"/>
              <a:t>Characteristics of Big Data: </a:t>
            </a:r>
            <a:r>
              <a:rPr lang="en-US" sz="4000" dirty="0" smtClean="0"/>
              <a:t>Complexity </a:t>
            </a:r>
            <a:r>
              <a:rPr lang="en-US" sz="4000" dirty="0"/>
              <a:t>(Varity)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898" y="1958737"/>
            <a:ext cx="5857619" cy="3986213"/>
          </a:xfrm>
        </p:spPr>
        <p:txBody>
          <a:bodyPr/>
          <a:lstStyle/>
          <a:p>
            <a:r>
              <a:rPr lang="en-US" dirty="0"/>
              <a:t>Various formats, types, and structures</a:t>
            </a:r>
          </a:p>
          <a:p>
            <a:r>
              <a:rPr lang="en-US" dirty="0"/>
              <a:t>Text, numerical, images, audio, video, sequences, time series, social media data, multi-dim arrays, etc…</a:t>
            </a:r>
          </a:p>
          <a:p>
            <a:r>
              <a:rPr lang="en-US" dirty="0"/>
              <a:t>Static data vs. streaming data  </a:t>
            </a:r>
          </a:p>
          <a:p>
            <a:r>
              <a:rPr lang="en-US" dirty="0"/>
              <a:t>A single application can be generating/collecting many types of data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To extract knowledge</a:t>
            </a:r>
            <a:r>
              <a:rPr lang="en-US" sz="2000" dirty="0" smtClean="0">
                <a:solidFill>
                  <a:srgbClr val="C00000"/>
                </a:solidFill>
                <a:sym typeface="Wingdings"/>
              </a:rPr>
              <a:t> all these types of data need to linked together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89" y="4154672"/>
            <a:ext cx="3333750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39" y="1950572"/>
            <a:ext cx="1879692" cy="1425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1612" y="1958736"/>
            <a:ext cx="1965528" cy="1769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867" y="2763924"/>
            <a:ext cx="1398307" cy="1390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376" y="4663953"/>
            <a:ext cx="2279137" cy="17477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35046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Characteristics of Big Data: </a:t>
            </a:r>
            <a:r>
              <a:rPr lang="en-US" sz="4000" dirty="0" smtClean="0"/>
              <a:t>Speed </a:t>
            </a:r>
            <a:r>
              <a:rPr lang="en-US" sz="4000" dirty="0"/>
              <a:t>(Velocity)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2190748"/>
            <a:ext cx="11027391" cy="4319233"/>
          </a:xfrm>
        </p:spPr>
        <p:txBody>
          <a:bodyPr>
            <a:normAutofit/>
          </a:bodyPr>
          <a:lstStyle/>
          <a:p>
            <a:r>
              <a:rPr lang="en-US" sz="2400" dirty="0"/>
              <a:t>Data is begin generated fast and need to be processed fast</a:t>
            </a:r>
          </a:p>
          <a:p>
            <a:r>
              <a:rPr lang="en-US" sz="2400" dirty="0"/>
              <a:t>Online Data Analytics</a:t>
            </a:r>
          </a:p>
          <a:p>
            <a:r>
              <a:rPr lang="en-US" sz="2400" dirty="0"/>
              <a:t>Late </a:t>
            </a:r>
            <a:r>
              <a:rPr lang="en-US" sz="2400" dirty="0" smtClean="0"/>
              <a:t>decisions             missing </a:t>
            </a:r>
            <a:r>
              <a:rPr lang="en-US" sz="2400" dirty="0"/>
              <a:t>opportunities</a:t>
            </a:r>
          </a:p>
          <a:p>
            <a:pPr marL="0" indent="0">
              <a:buNone/>
            </a:pPr>
            <a:r>
              <a:rPr lang="en-US" sz="2400" dirty="0"/>
              <a:t>Examples</a:t>
            </a:r>
          </a:p>
          <a:p>
            <a:pPr lvl="1"/>
            <a:r>
              <a:rPr lang="en-US" sz="2400" dirty="0"/>
              <a:t>E-Promotions: Based on your current location, your purchase history, </a:t>
            </a:r>
            <a:r>
              <a:rPr lang="en-US" sz="2400" dirty="0" smtClean="0"/>
              <a:t>what </a:t>
            </a:r>
            <a:r>
              <a:rPr lang="en-US" sz="2400" dirty="0"/>
              <a:t>you </a:t>
            </a:r>
            <a:r>
              <a:rPr lang="en-US" sz="2400" dirty="0" smtClean="0"/>
              <a:t>like            send </a:t>
            </a:r>
            <a:r>
              <a:rPr lang="en-US" sz="2400" dirty="0"/>
              <a:t>promotions right now for store next to you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Healthcare monitoring: sensors monitoring your activities and body </a:t>
            </a:r>
            <a:r>
              <a:rPr lang="en-US" sz="2400" dirty="0" smtClean="0"/>
              <a:t>        any </a:t>
            </a:r>
            <a:r>
              <a:rPr lang="en-US" sz="2400" dirty="0"/>
              <a:t>abnormal measurements require immediate reaction</a:t>
            </a:r>
          </a:p>
          <a:p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2988859" y="3452884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049437" y="4792638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9855957" y="5597857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75" y="1959121"/>
            <a:ext cx="1989717" cy="2171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1125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Big Data: 3V’s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782" y="1837916"/>
            <a:ext cx="1963082" cy="2365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25" y="4359344"/>
            <a:ext cx="3004439" cy="208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22" y="1976081"/>
            <a:ext cx="7336406" cy="47338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19131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Some Make it 4V’s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344" y="1936004"/>
            <a:ext cx="9242263" cy="4721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07835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Harnessing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2" y="2620369"/>
            <a:ext cx="4138001" cy="38759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OLTP</a:t>
            </a:r>
            <a:r>
              <a:rPr lang="en-US" dirty="0"/>
              <a:t>: Online Transaction Processing   (DBMSs)</a:t>
            </a:r>
          </a:p>
          <a:p>
            <a:r>
              <a:rPr lang="en-US" b="1" dirty="0">
                <a:solidFill>
                  <a:srgbClr val="C00000"/>
                </a:solidFill>
              </a:rPr>
              <a:t>OLAP</a:t>
            </a:r>
            <a:r>
              <a:rPr lang="en-US" dirty="0"/>
              <a:t>: Online Analytical Processing   (Data Warehousing)</a:t>
            </a:r>
          </a:p>
          <a:p>
            <a:r>
              <a:rPr lang="en-US" b="1" dirty="0">
                <a:solidFill>
                  <a:srgbClr val="C00000"/>
                </a:solidFill>
              </a:rPr>
              <a:t>RTAP</a:t>
            </a:r>
            <a:r>
              <a:rPr lang="en-US" dirty="0"/>
              <a:t>: Real-Time Analytics Processing  (Big Data Architecture &amp; technology)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681" y="1937638"/>
            <a:ext cx="7960849" cy="47619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0376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0</TotalTime>
  <Words>515</Words>
  <Application>Microsoft Office PowerPoint</Application>
  <PresentationFormat>Custom</PresentationFormat>
  <Paragraphs>65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Education 16x9</vt:lpstr>
      <vt:lpstr>Big Data</vt:lpstr>
      <vt:lpstr>Slide 2</vt:lpstr>
      <vt:lpstr>Big Data Definition</vt:lpstr>
      <vt:lpstr>Characteristics of Big Data:  1-Scale (Volume)</vt:lpstr>
      <vt:lpstr>Characteristics of Big Data: Complexity (Varity)</vt:lpstr>
      <vt:lpstr>Characteristics of Big Data: Speed (Velocity)</vt:lpstr>
      <vt:lpstr>Big Data: 3V’s</vt:lpstr>
      <vt:lpstr>Some Make it 4V’s</vt:lpstr>
      <vt:lpstr>Harnessing Big Data</vt:lpstr>
      <vt:lpstr>Who’s Generating Big Data ?</vt:lpstr>
      <vt:lpstr>The Model Has Changed…</vt:lpstr>
      <vt:lpstr>What’s driving Big Data ?</vt:lpstr>
      <vt:lpstr>Value of Big Data Analytics</vt:lpstr>
      <vt:lpstr>Challenges in Handling Big Data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2014-05-07T00:52:25Z</dcterms:created>
  <dcterms:modified xsi:type="dcterms:W3CDTF">2023-08-22T06:20:14Z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